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2.png" ContentType="image/png"/>
  <Override PartName="/ppt/media/image11.jpeg" ContentType="image/jpeg"/>
  <Override PartName="/ppt/media/image10.png" ContentType="image/png"/>
  <Override PartName="/ppt/media/image9.png" ContentType="image/png"/>
  <Override PartName="/ppt/media/image8.jpeg" ContentType="image/jpeg"/>
  <Override PartName="/ppt/media/image13.jpeg" ContentType="image/jpeg"/>
  <Override PartName="/ppt/media/image7.png" ContentType="image/png"/>
  <Override PartName="/ppt/media/image4.png" ContentType="image/png"/>
  <Override PartName="/ppt/media/image6.jpeg" ContentType="image/jpeg"/>
  <Override PartName="/ppt/media/image3.png" ContentType="image/png"/>
  <Override PartName="/ppt/media/image5.jpeg" ContentType="image/jpeg"/>
  <Override PartName="/ppt/media/image2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
</Relationships>
</file>

<file path=ppt/media/image1.png>
</file>

<file path=ppt/media/image10.pn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10080000" cy="724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10080000" cy="724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8E113813-081D-434A-8592-F591AC656E00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Click to edit the title text format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/>
            <a:r>
              <a:rPr lang="en-US" sz="3200">
                <a:latin typeface="FuturaExtended"/>
              </a:rPr>
              <a:t>Click to edit the outline text format</a:t>
            </a:r>
            <a:endParaRPr/>
          </a:p>
          <a:p>
            <a:pPr lvl="1"/>
            <a:r>
              <a:rPr lang="en-US" sz="2600">
                <a:latin typeface="FuturaExtended"/>
              </a:rPr>
              <a:t>Second Outline Level</a:t>
            </a:r>
            <a:endParaRPr/>
          </a:p>
          <a:p>
            <a:pPr lvl="2"/>
            <a:r>
              <a:rPr lang="en-US" sz="2200">
                <a:latin typeface="FuturaExtended"/>
              </a:rPr>
              <a:t>Third Outline Level</a:t>
            </a:r>
            <a:endParaRPr/>
          </a:p>
          <a:p>
            <a:pPr lvl="3"/>
            <a:r>
              <a:rPr lang="en-US" sz="2000">
                <a:latin typeface="FuturaExtended"/>
              </a:rPr>
              <a:t>Fourth Outline Level</a:t>
            </a:r>
            <a:endParaRPr/>
          </a:p>
          <a:p>
            <a:pPr lvl="4"/>
            <a:r>
              <a:rPr lang="en-US" sz="2000">
                <a:latin typeface="FuturaExtended"/>
              </a:rPr>
              <a:t>Fifth Outline Level</a:t>
            </a:r>
            <a:endParaRPr/>
          </a:p>
          <a:p>
            <a:pPr lvl="5"/>
            <a:r>
              <a:rPr lang="en-US" sz="2000">
                <a:latin typeface="FuturaExtended"/>
              </a:rPr>
              <a:t>Sixth Outline Level</a:t>
            </a:r>
            <a:endParaRPr/>
          </a:p>
          <a:p>
            <a:pPr lvl="6"/>
            <a:r>
              <a:rPr lang="en-US" sz="2000">
                <a:latin typeface="FuturaExtended"/>
              </a:rPr>
              <a:t>Seventh Outline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EF2D689F-3A05-4DA4-ADB0-52AD6DC02E65}" type="slidenum">
              <a:rPr lang="en-US" sz="1400">
                <a:latin typeface="FuturaExtended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jpeg"/><Relationship Id="rId3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25520"/>
            <a:ext cx="10079640" cy="6306480"/>
          </a:xfrm>
          <a:prstGeom prst="rect">
            <a:avLst/>
          </a:prstGeom>
          <a:ln>
            <a:noFill/>
          </a:ln>
        </p:spPr>
      </p:pic>
      <p:sp>
        <p:nvSpPr>
          <p:cNvPr id="77" name="TextShape 1"/>
          <p:cNvSpPr txBox="1"/>
          <p:nvPr/>
        </p:nvSpPr>
        <p:spPr>
          <a:xfrm>
            <a:off x="0" y="0"/>
            <a:ext cx="10080000" cy="2232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5400">
                <a:latin typeface="FuturaExtended"/>
              </a:rPr>
              <a:t>Data visualizations</a:t>
            </a:r>
            <a:r>
              <a:rPr lang="en-US" sz="4400">
                <a:latin typeface="FuturaExtended"/>
              </a:rPr>
              <a:t>
</a:t>
            </a:r>
            <a:r>
              <a:rPr lang="en-US" sz="4400">
                <a:latin typeface="FuturaExtended"/>
              </a:rPr>
              <a:t>…</a:t>
            </a:r>
            <a:r>
              <a:rPr lang="en-US" sz="3200">
                <a:latin typeface="FuturaExtended"/>
              </a:rPr>
              <a:t> for the curious</a:t>
            </a:r>
            <a:endParaRPr/>
          </a:p>
        </p:txBody>
      </p:sp>
      <p:sp>
        <p:nvSpPr>
          <p:cNvPr id="78" name="TextShape 2"/>
          <p:cNvSpPr txBox="1"/>
          <p:nvPr/>
        </p:nvSpPr>
        <p:spPr>
          <a:xfrm>
            <a:off x="-360" y="6840360"/>
            <a:ext cx="10080000" cy="791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2400">
                <a:latin typeface="FuturaExtended"/>
              </a:rPr>
              <a:t>Group1:  Bruno Chevalier  Gilles Vandewiele  Pieter Stroobant  Karel Serruys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application: “client-side”</a:t>
            </a:r>
            <a:endParaRPr/>
          </a:p>
        </p:txBody>
      </p:sp>
      <p:sp>
        <p:nvSpPr>
          <p:cNvPr id="10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/>
            <a:r>
              <a:rPr lang="en-US">
                <a:latin typeface="FuturaExtended"/>
              </a:rPr>
              <a:t>A webapplication written in angular (javascript) that allows the user to visualize EVERY dataset with the following format</a:t>
            </a:r>
            <a:endParaRPr/>
          </a:p>
          <a:p>
            <a:pPr/>
            <a:r>
              <a:rPr b="1" lang="en-US">
                <a:latin typeface="FuturaExtended"/>
              </a:rPr>
              <a:t>On time x, values (y1, y2, y3) occurred on location z</a:t>
            </a:r>
            <a:endParaRPr/>
          </a:p>
          <a:p>
            <a:pPr/>
            <a:r>
              <a:rPr lang="en-US">
                <a:latin typeface="FuturaExtended"/>
              </a:rPr>
              <a:t>Limitations: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For every time x, the number of locations must be fixed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The frequency of x must be higher than day basis (e.g. every 30m)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→ </a:t>
            </a:r>
            <a:r>
              <a:rPr lang="en-US">
                <a:latin typeface="FuturaExtended"/>
              </a:rPr>
              <a:t>3 datasets provided: 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Weather data: weather information in 9 weather stations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Traffic data: traffic jams on 96 routes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Number of accidents/incidents/speed controls/road works per day</a:t>
            </a:r>
            <a:endParaRPr/>
          </a:p>
          <a:p>
            <a:pPr/>
            <a:endParaRPr/>
          </a:p>
          <a:p>
            <a:pPr/>
            <a:endParaRPr/>
          </a:p>
        </p:txBody>
      </p:sp>
      <p:pic>
        <p:nvPicPr>
          <p:cNvPr id="10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740440" y="3480120"/>
            <a:ext cx="952200" cy="1091880"/>
          </a:xfrm>
          <a:prstGeom prst="rect">
            <a:avLst/>
          </a:prstGeom>
          <a:ln>
            <a:noFill/>
          </a:ln>
        </p:spPr>
      </p:pic>
      <p:pic>
        <p:nvPicPr>
          <p:cNvPr id="10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692120" y="6148080"/>
            <a:ext cx="1790280" cy="771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Warmest day of 2014</a:t>
            </a:r>
            <a:endParaRPr/>
          </a:p>
        </p:txBody>
      </p:sp>
      <p:pic>
        <p:nvPicPr>
          <p:cNvPr id="10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440" y="1800000"/>
            <a:ext cx="9875520" cy="5423760"/>
          </a:xfrm>
          <a:prstGeom prst="rect">
            <a:avLst/>
          </a:prstGeom>
          <a:ln>
            <a:noFill/>
          </a:ln>
        </p:spPr>
      </p:pic>
      <p:sp>
        <p:nvSpPr>
          <p:cNvPr id="105" name="Line 2"/>
          <p:cNvSpPr/>
          <p:nvPr/>
        </p:nvSpPr>
        <p:spPr>
          <a:xfrm>
            <a:off x="5303520" y="283464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custDash>
              <a:ds d="197000" sp="197000"/>
            </a:custDash>
            <a:round/>
          </a:ln>
        </p:spPr>
      </p:sp>
      <p:sp>
        <p:nvSpPr>
          <p:cNvPr id="106" name="Line 3"/>
          <p:cNvSpPr/>
          <p:nvPr/>
        </p:nvSpPr>
        <p:spPr>
          <a:xfrm flipH="1">
            <a:off x="822960" y="283464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custDash>
              <a:ds d="197000" sp="197000"/>
            </a:custDash>
            <a:round/>
          </a:ln>
        </p:spPr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Let's go to the beach!</a:t>
            </a:r>
            <a:endParaRPr/>
          </a:p>
        </p:txBody>
      </p:sp>
      <p:pic>
        <p:nvPicPr>
          <p:cNvPr id="10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97280" y="1883880"/>
            <a:ext cx="7826760" cy="442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own data: wave heights</a:t>
            </a:r>
            <a:endParaRPr/>
          </a:p>
        </p:txBody>
      </p:sp>
      <p:pic>
        <p:nvPicPr>
          <p:cNvPr id="110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18600" y="1873080"/>
            <a:ext cx="1235880" cy="114444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981440" y="1781640"/>
            <a:ext cx="7619760" cy="5076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Future improvements</a:t>
            </a:r>
            <a:endParaRPr/>
          </a:p>
        </p:txBody>
      </p:sp>
      <p:sp>
        <p:nvSpPr>
          <p:cNvPr id="113" name="TextShape 2"/>
          <p:cNvSpPr txBox="1"/>
          <p:nvPr/>
        </p:nvSpPr>
        <p:spPr>
          <a:xfrm>
            <a:off x="182880" y="1563480"/>
            <a:ext cx="9692640" cy="510372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multiple datasets in the front-end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.gz format for better data compression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More visualizations + dynamic discovery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COUNT aggregation for discreet variables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Remove day restriction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data with lower frequency (year basis)</a:t>
            </a:r>
            <a:endParaRPr/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0" y="0"/>
            <a:ext cx="10080000" cy="7772400"/>
          </a:xfrm>
          <a:prstGeom prst="rect">
            <a:avLst/>
          </a:prstGeom>
        </p:spPr>
        <p:txBody>
          <a:bodyPr lIns="0" rIns="0" tIns="0" bIns="0" anchor="ctr"/>
          <a:p>
            <a:pPr>
              <a:buSzPct val="45000"/>
              <a:buFont typeface="StarSymbol"/>
              <a:buChar char=""/>
            </a:pPr>
            <a:r>
              <a:rPr lang="en-US" sz="3600">
                <a:latin typeface="FuturaExtended"/>
              </a:rPr>
              <a:t>- Our scope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Our application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Development progress &amp; Responsibilities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Demo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Future improvements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Scope</a:t>
            </a:r>
            <a:endParaRPr/>
          </a:p>
        </p:txBody>
      </p:sp>
      <p:sp>
        <p:nvSpPr>
          <p:cNvPr id="81" name="TextShape 2"/>
          <p:cNvSpPr txBox="1"/>
          <p:nvPr/>
        </p:nvSpPr>
        <p:spPr>
          <a:xfrm>
            <a:off x="548640" y="2926080"/>
            <a:ext cx="9144000" cy="111960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User-friendly &amp; easy to use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Many visualizations (&gt;= 4) that are filterable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High performance in terms of speed</a:t>
            </a:r>
            <a:endParaRPr/>
          </a:p>
        </p:txBody>
      </p:sp>
      <p:sp>
        <p:nvSpPr>
          <p:cNvPr id="82" name="TextShape 3"/>
          <p:cNvSpPr txBox="1"/>
          <p:nvPr/>
        </p:nvSpPr>
        <p:spPr>
          <a:xfrm>
            <a:off x="274320" y="1828800"/>
            <a:ext cx="9509760" cy="8582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Our client wanted an application that he could use in the context of a practicum for the course “Big Data Science” where the students had to use our application to visualize datasets in order to recognize patterns.</a:t>
            </a:r>
            <a:endParaRPr/>
          </a:p>
        </p:txBody>
      </p:sp>
      <p:sp>
        <p:nvSpPr>
          <p:cNvPr id="83" name="TextShape 4"/>
          <p:cNvSpPr txBox="1"/>
          <p:nvPr/>
        </p:nvSpPr>
        <p:spPr>
          <a:xfrm>
            <a:off x="274320" y="4206240"/>
            <a:ext cx="9509760" cy="60228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On top of this, we wanted to make the application generic in order to improve future development and to remove the dependencies with the given datasets</a:t>
            </a:r>
            <a:endParaRPr/>
          </a:p>
        </p:txBody>
      </p:sp>
      <p:sp>
        <p:nvSpPr>
          <p:cNvPr id="84" name="TextShape 5"/>
          <p:cNvSpPr txBox="1"/>
          <p:nvPr/>
        </p:nvSpPr>
        <p:spPr>
          <a:xfrm>
            <a:off x="548640" y="4937760"/>
            <a:ext cx="9144000" cy="111960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Scalable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Generic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application: “server-side”</a:t>
            </a:r>
            <a:endParaRPr/>
          </a:p>
        </p:txBody>
      </p:sp>
      <p:pic>
        <p:nvPicPr>
          <p:cNvPr id="8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954800" y="3108960"/>
            <a:ext cx="6457680" cy="4266720"/>
          </a:xfrm>
          <a:prstGeom prst="rect">
            <a:avLst/>
          </a:prstGeom>
          <a:ln>
            <a:noFill/>
          </a:ln>
        </p:spPr>
      </p:pic>
      <p:sp>
        <p:nvSpPr>
          <p:cNvPr id="87" name="TextShape 2"/>
          <p:cNvSpPr txBox="1"/>
          <p:nvPr/>
        </p:nvSpPr>
        <p:spPr>
          <a:xfrm>
            <a:off x="457200" y="1828800"/>
            <a:ext cx="9692640" cy="54612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3200">
                <a:latin typeface="Arial"/>
              </a:rPr>
              <a:t>Python scripts to cleanse &amp; compress the data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Geocoding</a:t>
            </a:r>
            <a:endParaRPr/>
          </a:p>
        </p:txBody>
      </p:sp>
      <p:sp>
        <p:nvSpPr>
          <p:cNvPr id="89" name="TextShape 2"/>
          <p:cNvSpPr txBox="1"/>
          <p:nvPr/>
        </p:nvSpPr>
        <p:spPr>
          <a:xfrm>
            <a:off x="365760" y="3383280"/>
            <a:ext cx="3657600" cy="430200"/>
          </a:xfrm>
          <a:prstGeom prst="rect">
            <a:avLst/>
          </a:prstGeom>
        </p:spPr>
      </p:sp>
      <p:sp>
        <p:nvSpPr>
          <p:cNvPr id="90" name="TextShape 3"/>
          <p:cNvSpPr txBox="1"/>
          <p:nvPr/>
        </p:nvSpPr>
        <p:spPr>
          <a:xfrm>
            <a:off x="274320" y="2286000"/>
            <a:ext cx="2743200" cy="111420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A12 van Laken naar Antwerpen-Zuid, E40 van Oostende naar Brussel, ...</a:t>
            </a:r>
            <a:endParaRPr/>
          </a:p>
        </p:txBody>
      </p:sp>
      <p:sp>
        <p:nvSpPr>
          <p:cNvPr id="91" name="CustomShape 4"/>
          <p:cNvSpPr/>
          <p:nvPr/>
        </p:nvSpPr>
        <p:spPr>
          <a:xfrm>
            <a:off x="3200400" y="2560320"/>
            <a:ext cx="822960" cy="457200"/>
          </a:xfrm>
          <a:prstGeom prst="rightArrow">
            <a:avLst>
              <a:gd name="adj1" fmla="val 16200"/>
              <a:gd name="adj2" fmla="val 540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</p:sp>
      <p:pic>
        <p:nvPicPr>
          <p:cNvPr id="9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12080" y="2227320"/>
            <a:ext cx="3028680" cy="1704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Data compression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Development progress</a:t>
            </a:r>
            <a:endParaRPr/>
          </a:p>
        </p:txBody>
      </p:sp>
      <p:graphicFrame>
        <p:nvGraphicFramePr>
          <p:cNvPr id="95" name="Table 2"/>
          <p:cNvGraphicFramePr/>
          <p:nvPr/>
        </p:nvGraphicFramePr>
        <p:xfrm>
          <a:off x="91440" y="1769040"/>
          <a:ext cx="9874800" cy="5637240"/>
        </p:xfrm>
        <a:graphic>
          <a:graphicData uri="http://schemas.openxmlformats.org/drawingml/2006/table">
            <a:tbl>
              <a:tblPr/>
              <a:tblGrid>
                <a:gridCol w="4937040"/>
                <a:gridCol w="4938120"/>
              </a:tblGrid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Phase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Progress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1: conceptual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13/02/2015 - 26/02/1015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Get to know the project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version of architecture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Non-generic server script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2: design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26/02/2015 - 12/03/1015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UML class &amp; sequence diagrams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Generic server script to cleanse data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Research done about frameworks &amp; libs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3: development I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12/03/2015 - 26/03/1015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Homepage 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version of start_screen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Generic server script that compresses data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4: development II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26/03/2015 - 30/04/1015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visualizations (Map &amp; calendar) 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User can add own files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Finalization of script 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5: finalization 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30/04/2015 - 14/05/2015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Final visualizations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Code documentation &amp; cleanup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Wiki, progress report &amp; final presentation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Responsibilities</a:t>
            </a:r>
            <a:endParaRPr/>
          </a:p>
        </p:txBody>
      </p:sp>
      <p:graphicFrame>
        <p:nvGraphicFramePr>
          <p:cNvPr id="97" name="Table 2"/>
          <p:cNvGraphicFramePr/>
          <p:nvPr/>
        </p:nvGraphicFramePr>
        <p:xfrm>
          <a:off x="96120" y="1595880"/>
          <a:ext cx="9875160" cy="5362920"/>
        </p:xfrm>
        <a:graphic>
          <a:graphicData uri="http://schemas.openxmlformats.org/drawingml/2006/table">
            <a:tbl>
              <a:tblPr/>
              <a:tblGrid>
                <a:gridCol w="4937040"/>
                <a:gridCol w="4938480"/>
              </a:tblGrid>
              <a:tr h="383760"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Responsibility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Assigned to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Communication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Architecture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Pieter &amp; Gilles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Server-side script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 &amp; Pieter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Framework set-up &amp; support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Start screen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Calendar visualization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&amp; 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Piechart visualization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Multiline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Line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Bar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Map + timebar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Data Service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Karel, Pieter &amp; Gilles</a:t>
                      </a:r>
                      <a:endParaRPr/>
                    </a:p>
                  </a:txBody>
                  <a:tcPr/>
                </a:tc>
              </a:tr>
              <a:tr h="37440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Progress reports + documentation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Everyone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0" y="0"/>
            <a:ext cx="10080000" cy="7772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DEMO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